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5" r:id="rId6"/>
    <p:sldId id="261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EC6C4-A8BF-42C2-A8ED-15ECFC0585AC}" v="217" dt="2022-03-21T15:02:52.340"/>
    <p1510:client id="{CD026113-B50A-402B-A897-642B927D972F}" v="2729" dt="2022-03-21T15:04:44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42E5F5A-2C72-49B0-9CD7-B9122656E41E}"/>
              </a:ext>
            </a:extLst>
          </p:cNvPr>
          <p:cNvGrpSpPr/>
          <p:nvPr/>
        </p:nvGrpSpPr>
        <p:grpSpPr>
          <a:xfrm>
            <a:off x="2670800" y="1978653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91E2A803-1683-4C9B-BCC2-5056A3352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Bolha de Discurso: Oval 8">
              <a:extLst>
                <a:ext uri="{FF2B5EF4-FFF2-40B4-BE49-F238E27FC236}">
                  <a16:creationId xmlns:a16="http://schemas.microsoft.com/office/drawing/2014/main" id="{DD358142-A3C2-40A5-A568-7FE76603FB0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29D4E9-81F0-4D46-AA0B-D6D224E90BCD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5C1B848-A333-41F0-9154-CB2028A5B152}"/>
              </a:ext>
            </a:extLst>
          </p:cNvPr>
          <p:cNvGrpSpPr/>
          <p:nvPr/>
        </p:nvGrpSpPr>
        <p:grpSpPr>
          <a:xfrm>
            <a:off x="2755118" y="4018922"/>
            <a:ext cx="2653604" cy="2332173"/>
            <a:chOff x="2755118" y="4018922"/>
            <a:chExt cx="2653604" cy="2332173"/>
          </a:xfrm>
        </p:grpSpPr>
        <p:pic>
          <p:nvPicPr>
            <p:cNvPr id="7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A27E673-86E6-4E4D-9DFE-29D72691F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Bolha de Discurso: Oval 11">
              <a:extLst>
                <a:ext uri="{FF2B5EF4-FFF2-40B4-BE49-F238E27FC236}">
                  <a16:creationId xmlns:a16="http://schemas.microsoft.com/office/drawing/2014/main" id="{51BD0396-B600-4C01-9E01-7736C47880E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AF555F-FB4D-4B9C-9393-1ECBD251CF82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CECB52-0EB6-491E-B037-5CB299FDE100}"/>
              </a:ext>
            </a:extLst>
          </p:cNvPr>
          <p:cNvGrpSpPr/>
          <p:nvPr/>
        </p:nvGrpSpPr>
        <p:grpSpPr>
          <a:xfrm>
            <a:off x="6821921" y="4086303"/>
            <a:ext cx="2807578" cy="2258572"/>
            <a:chOff x="6821921" y="4086303"/>
            <a:chExt cx="2807578" cy="2258572"/>
          </a:xfrm>
        </p:grpSpPr>
        <p:pic>
          <p:nvPicPr>
            <p:cNvPr id="8" name="Picture 6" descr="Crouch | MarioWiki | Fandom">
              <a:extLst>
                <a:ext uri="{FF2B5EF4-FFF2-40B4-BE49-F238E27FC236}">
                  <a16:creationId xmlns:a16="http://schemas.microsoft.com/office/drawing/2014/main" id="{395D1E44-4D79-40AE-A4BC-4E8630CC4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Bolha de Discurso: Oval 13">
              <a:extLst>
                <a:ext uri="{FF2B5EF4-FFF2-40B4-BE49-F238E27FC236}">
                  <a16:creationId xmlns:a16="http://schemas.microsoft.com/office/drawing/2014/main" id="{55E65525-5C1B-4744-A04B-B473FD8CC0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548FB7D-41BD-46C8-BC5C-005C02104730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4E8759-8FDD-4425-A06C-3D469E3FEA48}"/>
              </a:ext>
            </a:extLst>
          </p:cNvPr>
          <p:cNvGrpSpPr/>
          <p:nvPr/>
        </p:nvGrpSpPr>
        <p:grpSpPr>
          <a:xfrm>
            <a:off x="6547801" y="1993363"/>
            <a:ext cx="2909649" cy="2131256"/>
            <a:chOff x="6547801" y="1993363"/>
            <a:chExt cx="2909649" cy="2131256"/>
          </a:xfrm>
        </p:grpSpPr>
        <p:pic>
          <p:nvPicPr>
            <p:cNvPr id="6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1010634F-DCA1-4AF7-BFEC-00D4157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Bolha de Discurso: Oval 9">
              <a:extLst>
                <a:ext uri="{FF2B5EF4-FFF2-40B4-BE49-F238E27FC236}">
                  <a16:creationId xmlns:a16="http://schemas.microsoft.com/office/drawing/2014/main" id="{03753607-BFFA-4DC0-A536-35B963FC757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220BB0-7ECF-4C86-A405-6DDC5711B22E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08" y="4738940"/>
            <a:ext cx="746825" cy="1005927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  <p:pic>
        <p:nvPicPr>
          <p:cNvPr id="4" name="Imagem 3" descr="Uma imagem com texto, ClipArt&#10;&#10;Descrição gerada automaticamente">
            <a:extLst>
              <a:ext uri="{FF2B5EF4-FFF2-40B4-BE49-F238E27FC236}">
                <a16:creationId xmlns:a16="http://schemas.microsoft.com/office/drawing/2014/main" id="{06E296FA-0C21-445C-BAE3-A1EFA061D1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8" y="2054275"/>
            <a:ext cx="933450" cy="1333500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AB00A20F-DEF3-457B-A315-BAECE4023A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37" y="3401427"/>
            <a:ext cx="904875" cy="1038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459494-8BF6-41BF-92DF-EBB718D14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23" y="4714247"/>
            <a:ext cx="1000125" cy="971550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E0245462-C314-4F48-B4EE-EB6BCB95F5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27" y="2077405"/>
            <a:ext cx="876300" cy="1066800"/>
          </a:xfrm>
          <a:prstGeom prst="rect">
            <a:avLst/>
          </a:prstGeom>
        </p:spPr>
      </p:pic>
      <p:pic>
        <p:nvPicPr>
          <p:cNvPr id="20" name="Imagem 19" descr="Uma imagem com texto, ClipArt, autómato&#10;&#10;Descrição gerada automaticamente">
            <a:extLst>
              <a:ext uri="{FF2B5EF4-FFF2-40B4-BE49-F238E27FC236}">
                <a16:creationId xmlns:a16="http://schemas.microsoft.com/office/drawing/2014/main" id="{90308D79-0DB6-4BC1-AE19-F7BA27C315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56" y="3305859"/>
            <a:ext cx="904875" cy="1266825"/>
          </a:xfrm>
          <a:prstGeom prst="rect">
            <a:avLst/>
          </a:prstGeom>
        </p:spPr>
      </p:pic>
      <p:pic>
        <p:nvPicPr>
          <p:cNvPr id="24" name="Imagem 23" descr="Uma imagem com texto, colorido, ClipArt&#10;&#10;Descrição gerada automaticamente">
            <a:extLst>
              <a:ext uri="{FF2B5EF4-FFF2-40B4-BE49-F238E27FC236}">
                <a16:creationId xmlns:a16="http://schemas.microsoft.com/office/drawing/2014/main" id="{50A05E39-D59D-44D7-8D6B-D9C4C10408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0" y="4868567"/>
            <a:ext cx="933450" cy="876300"/>
          </a:xfrm>
          <a:prstGeom prst="rect">
            <a:avLst/>
          </a:prstGeom>
        </p:spPr>
      </p:pic>
      <p:pic>
        <p:nvPicPr>
          <p:cNvPr id="27" name="Imagem 26" descr="Uma imagem com texto&#10;&#10;Descrição gerada automaticamente">
            <a:extLst>
              <a:ext uri="{FF2B5EF4-FFF2-40B4-BE49-F238E27FC236}">
                <a16:creationId xmlns:a16="http://schemas.microsoft.com/office/drawing/2014/main" id="{35E8D5D9-7914-46FA-92D2-B37E9188D4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49" y="5047609"/>
            <a:ext cx="586791" cy="57917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651B35A-39A5-4A30-A587-E844640203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75" y="3902486"/>
            <a:ext cx="914400" cy="942975"/>
          </a:xfrm>
          <a:prstGeom prst="rect">
            <a:avLst/>
          </a:prstGeom>
        </p:spPr>
      </p:pic>
      <p:pic>
        <p:nvPicPr>
          <p:cNvPr id="34" name="Imagem 33" descr="Uma imagem com texto, ClipArt&#10;&#10;Descrição gerada automaticamente">
            <a:extLst>
              <a:ext uri="{FF2B5EF4-FFF2-40B4-BE49-F238E27FC236}">
                <a16:creationId xmlns:a16="http://schemas.microsoft.com/office/drawing/2014/main" id="{BA447E6A-207F-4F41-AEC5-167DB92741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16" y="3163361"/>
            <a:ext cx="510584" cy="50296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CF96DB0-576F-4F39-AB8F-0D201198A08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34" y="2294286"/>
            <a:ext cx="449619" cy="510584"/>
          </a:xfrm>
          <a:prstGeom prst="rect">
            <a:avLst/>
          </a:prstGeom>
        </p:spPr>
      </p:pic>
      <p:pic>
        <p:nvPicPr>
          <p:cNvPr id="40" name="Imagem 39" descr="Uma imagem com texto&#10;&#10;Descrição gerada automaticamente">
            <a:extLst>
              <a:ext uri="{FF2B5EF4-FFF2-40B4-BE49-F238E27FC236}">
                <a16:creationId xmlns:a16="http://schemas.microsoft.com/office/drawing/2014/main" id="{F6460DEF-4216-4FB0-B04A-F496BA192A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99" y="2104031"/>
            <a:ext cx="693480" cy="1013548"/>
          </a:xfrm>
          <a:prstGeom prst="rect">
            <a:avLst/>
          </a:prstGeom>
        </p:spPr>
      </p:pic>
      <p:pic>
        <p:nvPicPr>
          <p:cNvPr id="44" name="Imagem 43" descr="Uma imagem com texto&#10;&#10;Descrição gerada automaticamente">
            <a:extLst>
              <a:ext uri="{FF2B5EF4-FFF2-40B4-BE49-F238E27FC236}">
                <a16:creationId xmlns:a16="http://schemas.microsoft.com/office/drawing/2014/main" id="{9C3197FD-4E91-437A-9CE6-D522150D76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19" y="3305409"/>
            <a:ext cx="617273" cy="1005927"/>
          </a:xfrm>
          <a:prstGeom prst="rect">
            <a:avLst/>
          </a:prstGeom>
        </p:spPr>
      </p:pic>
      <p:pic>
        <p:nvPicPr>
          <p:cNvPr id="48" name="Imagem 47" descr="Uma imagem com texto, relógio, contador&#10;&#10;Descrição gerada automaticamente">
            <a:extLst>
              <a:ext uri="{FF2B5EF4-FFF2-40B4-BE49-F238E27FC236}">
                <a16:creationId xmlns:a16="http://schemas.microsoft.com/office/drawing/2014/main" id="{E37B2D15-E246-4255-8063-83401F0E25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9" y="4747587"/>
            <a:ext cx="731583" cy="1028789"/>
          </a:xfrm>
          <a:prstGeom prst="rect">
            <a:avLst/>
          </a:prstGeom>
        </p:spPr>
      </p:pic>
      <p:pic>
        <p:nvPicPr>
          <p:cNvPr id="52" name="Imagem 51" descr="Uma imagem com texto, motor&#10;&#10;Descrição gerada automaticamente">
            <a:extLst>
              <a:ext uri="{FF2B5EF4-FFF2-40B4-BE49-F238E27FC236}">
                <a16:creationId xmlns:a16="http://schemas.microsoft.com/office/drawing/2014/main" id="{573F2D61-E0DF-473F-945D-6D8F52967E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21" y="1928023"/>
            <a:ext cx="942975" cy="1304925"/>
          </a:xfrm>
          <a:prstGeom prst="rect">
            <a:avLst/>
          </a:prstGeom>
        </p:spPr>
      </p:pic>
      <p:pic>
        <p:nvPicPr>
          <p:cNvPr id="56" name="Imagem 55" descr="Uma imagem com texto&#10;&#10;Descrição gerada automaticamente">
            <a:extLst>
              <a:ext uri="{FF2B5EF4-FFF2-40B4-BE49-F238E27FC236}">
                <a16:creationId xmlns:a16="http://schemas.microsoft.com/office/drawing/2014/main" id="{1EF6C73B-D09C-4137-A871-04CE2DFB75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84" y="2070272"/>
            <a:ext cx="942975" cy="1238250"/>
          </a:xfrm>
          <a:prstGeom prst="rect">
            <a:avLst/>
          </a:prstGeom>
        </p:spPr>
      </p:pic>
      <p:pic>
        <p:nvPicPr>
          <p:cNvPr id="58" name="Imagem 57" descr="Uma imagem com texto&#10;&#10;Descrição gerada automaticamente">
            <a:extLst>
              <a:ext uri="{FF2B5EF4-FFF2-40B4-BE49-F238E27FC236}">
                <a16:creationId xmlns:a16="http://schemas.microsoft.com/office/drawing/2014/main" id="{50649C7D-6BF8-453D-914C-377DFBF093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97" y="3380749"/>
            <a:ext cx="942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7C4B64C-7B31-44A4-97AA-A5B513C646C6}"/>
              </a:ext>
            </a:extLst>
          </p:cNvPr>
          <p:cNvGrpSpPr/>
          <p:nvPr/>
        </p:nvGrpSpPr>
        <p:grpSpPr>
          <a:xfrm>
            <a:off x="1668780" y="2922384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8E589C72-B576-46A7-A755-E15E91BF6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Bolha de Discurso: Oval 8">
              <a:extLst>
                <a:ext uri="{FF2B5EF4-FFF2-40B4-BE49-F238E27FC236}">
                  <a16:creationId xmlns:a16="http://schemas.microsoft.com/office/drawing/2014/main" id="{68043FAA-28E1-4031-8170-5A625BEC016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9271252-725C-4E06-855F-5B9B60215592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2FA339-0D06-46C5-A979-07C012018414}"/>
              </a:ext>
            </a:extLst>
          </p:cNvPr>
          <p:cNvGrpSpPr/>
          <p:nvPr/>
        </p:nvGrpSpPr>
        <p:grpSpPr>
          <a:xfrm>
            <a:off x="1565868" y="2938261"/>
            <a:ext cx="2909649" cy="2131256"/>
            <a:chOff x="6547801" y="1993363"/>
            <a:chExt cx="2909649" cy="2131256"/>
          </a:xfrm>
        </p:grpSpPr>
        <p:pic>
          <p:nvPicPr>
            <p:cNvPr id="22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5779A4E8-2C11-4A7F-9316-2948F273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Bolha de Discurso: Oval 9">
              <a:extLst>
                <a:ext uri="{FF2B5EF4-FFF2-40B4-BE49-F238E27FC236}">
                  <a16:creationId xmlns:a16="http://schemas.microsoft.com/office/drawing/2014/main" id="{CF9688D6-EA0B-41B7-8DB3-68BF0C390A5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A7630A1-54B7-4CA9-B428-6AB8E56ED628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89735E-7BEC-4BB1-9982-104EBCB6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508F84E-4C68-4900-A863-E36488A136CB}"/>
              </a:ext>
            </a:extLst>
          </p:cNvPr>
          <p:cNvGrpSpPr/>
          <p:nvPr/>
        </p:nvGrpSpPr>
        <p:grpSpPr>
          <a:xfrm>
            <a:off x="7745407" y="2831778"/>
            <a:ext cx="2096194" cy="2288863"/>
            <a:chOff x="4669305" y="2065029"/>
            <a:chExt cx="1621489" cy="1834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697697-9092-468F-A331-B91469670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áfico 9" descr="Círculos com linhas com preenchimento sólido">
              <a:extLst>
                <a:ext uri="{FF2B5EF4-FFF2-40B4-BE49-F238E27FC236}">
                  <a16:creationId xmlns:a16="http://schemas.microsoft.com/office/drawing/2014/main" id="{114F492E-51C8-4165-894A-73233ED0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12" name="Gráfico 11" descr="Círculos com linhas com preenchimento sólido">
              <a:extLst>
                <a:ext uri="{FF2B5EF4-FFF2-40B4-BE49-F238E27FC236}">
                  <a16:creationId xmlns:a16="http://schemas.microsoft.com/office/drawing/2014/main" id="{E4D42CEE-9A1E-4889-A39A-EA6463CE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1825" y="2589212"/>
              <a:ext cx="240245" cy="240245"/>
            </a:xfrm>
            <a:prstGeom prst="rect">
              <a:avLst/>
            </a:prstGeom>
          </p:spPr>
        </p:pic>
        <p:pic>
          <p:nvPicPr>
            <p:cNvPr id="13" name="Gráfico 12" descr="Círculos com linhas com preenchimento sólido">
              <a:extLst>
                <a:ext uri="{FF2B5EF4-FFF2-40B4-BE49-F238E27FC236}">
                  <a16:creationId xmlns:a16="http://schemas.microsoft.com/office/drawing/2014/main" id="{5DD1D87E-ED35-4F9E-8ECD-771E78F7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2544" y="2915255"/>
              <a:ext cx="240245" cy="240245"/>
            </a:xfrm>
            <a:prstGeom prst="rect">
              <a:avLst/>
            </a:prstGeom>
          </p:spPr>
        </p:pic>
        <p:pic>
          <p:nvPicPr>
            <p:cNvPr id="14" name="Gráfico 13" descr="Círculos com linhas com preenchimento sólido">
              <a:extLst>
                <a:ext uri="{FF2B5EF4-FFF2-40B4-BE49-F238E27FC236}">
                  <a16:creationId xmlns:a16="http://schemas.microsoft.com/office/drawing/2014/main" id="{F383FB3A-6109-4E11-AB5A-6C71A6D3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ED0F92C-38DF-42EB-9784-A92F05698B85}"/>
              </a:ext>
            </a:extLst>
          </p:cNvPr>
          <p:cNvGrpSpPr/>
          <p:nvPr/>
        </p:nvGrpSpPr>
        <p:grpSpPr>
          <a:xfrm>
            <a:off x="7745407" y="2831777"/>
            <a:ext cx="2096194" cy="2288863"/>
            <a:chOff x="4669305" y="2065029"/>
            <a:chExt cx="1621489" cy="183434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4B596E6-E1A0-4E82-A468-663DF8C604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áfico 26" descr="Círculos com linhas com preenchimento sólido">
              <a:extLst>
                <a:ext uri="{FF2B5EF4-FFF2-40B4-BE49-F238E27FC236}">
                  <a16:creationId xmlns:a16="http://schemas.microsoft.com/office/drawing/2014/main" id="{F2B3C523-AF9F-4465-BCC2-8CD40A6B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28" name="Gráfico 27" descr="Círculos com linhas com preenchimento sólido">
              <a:extLst>
                <a:ext uri="{FF2B5EF4-FFF2-40B4-BE49-F238E27FC236}">
                  <a16:creationId xmlns:a16="http://schemas.microsoft.com/office/drawing/2014/main" id="{6B31776D-A1B0-4D78-A499-4AEFD6B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182" y="2922155"/>
              <a:ext cx="240245" cy="240245"/>
            </a:xfrm>
            <a:prstGeom prst="rect">
              <a:avLst/>
            </a:prstGeom>
          </p:spPr>
        </p:pic>
        <p:pic>
          <p:nvPicPr>
            <p:cNvPr id="29" name="Gráfico 28" descr="Círculos com linhas com preenchimento sólido">
              <a:extLst>
                <a:ext uri="{FF2B5EF4-FFF2-40B4-BE49-F238E27FC236}">
                  <a16:creationId xmlns:a16="http://schemas.microsoft.com/office/drawing/2014/main" id="{284EB3DA-4E83-4943-9868-FE81FDB9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2352" y="2586279"/>
              <a:ext cx="240245" cy="240245"/>
            </a:xfrm>
            <a:prstGeom prst="rect">
              <a:avLst/>
            </a:prstGeom>
          </p:spPr>
        </p:pic>
        <p:pic>
          <p:nvPicPr>
            <p:cNvPr id="30" name="Gráfico 29" descr="Círculos com linhas com preenchimento sólido">
              <a:extLst>
                <a:ext uri="{FF2B5EF4-FFF2-40B4-BE49-F238E27FC236}">
                  <a16:creationId xmlns:a16="http://schemas.microsoft.com/office/drawing/2014/main" id="{CED7CA57-2DB3-4D18-89A9-CDED5438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B1A7EA-95DD-42C7-91DD-7558B19920B6}"/>
              </a:ext>
            </a:extLst>
          </p:cNvPr>
          <p:cNvGrpSpPr/>
          <p:nvPr/>
        </p:nvGrpSpPr>
        <p:grpSpPr>
          <a:xfrm>
            <a:off x="1743848" y="2913274"/>
            <a:ext cx="2807578" cy="2258572"/>
            <a:chOff x="6821921" y="4086303"/>
            <a:chExt cx="2807578" cy="2258572"/>
          </a:xfrm>
        </p:grpSpPr>
        <p:pic>
          <p:nvPicPr>
            <p:cNvPr id="32" name="Picture 6" descr="Crouch | MarioWiki | Fandom">
              <a:extLst>
                <a:ext uri="{FF2B5EF4-FFF2-40B4-BE49-F238E27FC236}">
                  <a16:creationId xmlns:a16="http://schemas.microsoft.com/office/drawing/2014/main" id="{B2B2084E-5C81-4788-AF61-27FE85990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Bolha de Discurso: Oval 13">
              <a:extLst>
                <a:ext uri="{FF2B5EF4-FFF2-40B4-BE49-F238E27FC236}">
                  <a16:creationId xmlns:a16="http://schemas.microsoft.com/office/drawing/2014/main" id="{B15597AA-8CB0-435E-9255-184522B39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4C01C0D-72D7-4B76-9A1C-9E760649BCEF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1FADD46-C97F-4757-A4FF-19D17B7FC3A8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C0F62DF-D671-49D4-831E-46D6DE6ECD47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44202EE0-5650-47D1-A534-493139CEC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Gráfico 36" descr="Círculos com linhas com preenchimento sólido">
                <a:extLst>
                  <a:ext uri="{FF2B5EF4-FFF2-40B4-BE49-F238E27FC236}">
                    <a16:creationId xmlns:a16="http://schemas.microsoft.com/office/drawing/2014/main" id="{B5A85320-B36D-4133-87D4-E7330794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8" name="Gráfico 37" descr="Círculos com linhas com preenchimento sólido">
                <a:extLst>
                  <a:ext uri="{FF2B5EF4-FFF2-40B4-BE49-F238E27FC236}">
                    <a16:creationId xmlns:a16="http://schemas.microsoft.com/office/drawing/2014/main" id="{C99307C7-86FE-4CA4-AE6C-E2583BEA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9" name="Gráfico 38" descr="Círculos com linhas com preenchimento sólido">
                <a:extLst>
                  <a:ext uri="{FF2B5EF4-FFF2-40B4-BE49-F238E27FC236}">
                    <a16:creationId xmlns:a16="http://schemas.microsoft.com/office/drawing/2014/main" id="{01CB0563-1DDC-4B0B-AE64-1FF3266E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40" name="Gráfico 39" descr="Círculos com linhas com preenchimento sólido">
                <a:extLst>
                  <a:ext uri="{FF2B5EF4-FFF2-40B4-BE49-F238E27FC236}">
                    <a16:creationId xmlns:a16="http://schemas.microsoft.com/office/drawing/2014/main" id="{B582E739-A286-4F0A-BAAD-E0A6A4F6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41" name="Gráfico 40" descr="Círculos com linhas com preenchimento sólido">
              <a:extLst>
                <a:ext uri="{FF2B5EF4-FFF2-40B4-BE49-F238E27FC236}">
                  <a16:creationId xmlns:a16="http://schemas.microsoft.com/office/drawing/2014/main" id="{36F350C2-4942-4A7D-B459-8F8E7883A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42" name="Gráfico 41" descr="Círculos com linhas com preenchimento sólido">
              <a:extLst>
                <a:ext uri="{FF2B5EF4-FFF2-40B4-BE49-F238E27FC236}">
                  <a16:creationId xmlns:a16="http://schemas.microsoft.com/office/drawing/2014/main" id="{0F08A4CC-113F-42CC-A896-03EE5995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74B8EB-DA94-43A9-AC28-736329E13BAB}"/>
              </a:ext>
            </a:extLst>
          </p:cNvPr>
          <p:cNvGrpSpPr/>
          <p:nvPr/>
        </p:nvGrpSpPr>
        <p:grpSpPr>
          <a:xfrm>
            <a:off x="1695216" y="2885080"/>
            <a:ext cx="2653604" cy="2332173"/>
            <a:chOff x="2755118" y="4018922"/>
            <a:chExt cx="2653604" cy="2332173"/>
          </a:xfrm>
        </p:grpSpPr>
        <p:pic>
          <p:nvPicPr>
            <p:cNvPr id="45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66C719C-FC30-459E-BB7D-08D493F19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Bolha de Discurso: Oval 11">
              <a:extLst>
                <a:ext uri="{FF2B5EF4-FFF2-40B4-BE49-F238E27FC236}">
                  <a16:creationId xmlns:a16="http://schemas.microsoft.com/office/drawing/2014/main" id="{2979AA94-423D-40BA-9422-673575FD33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68518A-B74E-4103-9D93-02EC9BE2DD73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EF34E2E-E207-4DF5-833B-3E918DD5AD75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1EB6D7B-84B1-4666-9546-996078609E2A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C64FC6CA-A4C2-43DE-B420-D9CBF6FE4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Gráfico 52" descr="Círculos com linhas com preenchimento sólido">
                <a:extLst>
                  <a:ext uri="{FF2B5EF4-FFF2-40B4-BE49-F238E27FC236}">
                    <a16:creationId xmlns:a16="http://schemas.microsoft.com/office/drawing/2014/main" id="{9A1E214C-B1C1-41A1-8283-F092605B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4" name="Gráfico 53" descr="Círculos com linhas com preenchimento sólido">
                <a:extLst>
                  <a:ext uri="{FF2B5EF4-FFF2-40B4-BE49-F238E27FC236}">
                    <a16:creationId xmlns:a16="http://schemas.microsoft.com/office/drawing/2014/main" id="{FE5438E2-22D5-4B17-955D-A3265800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5" name="Gráfico 54" descr="Círculos com linhas com preenchimento sólido">
                <a:extLst>
                  <a:ext uri="{FF2B5EF4-FFF2-40B4-BE49-F238E27FC236}">
                    <a16:creationId xmlns:a16="http://schemas.microsoft.com/office/drawing/2014/main" id="{6A0C8629-E154-47FD-8894-D8F39006E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6" name="Gráfico 55" descr="Círculos com linhas com preenchimento sólido">
                <a:extLst>
                  <a:ext uri="{FF2B5EF4-FFF2-40B4-BE49-F238E27FC236}">
                    <a16:creationId xmlns:a16="http://schemas.microsoft.com/office/drawing/2014/main" id="{9557BA12-C631-4449-B760-496600A8A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50" name="Gráfico 49" descr="Círculos com linhas com preenchimento sólido">
              <a:extLst>
                <a:ext uri="{FF2B5EF4-FFF2-40B4-BE49-F238E27FC236}">
                  <a16:creationId xmlns:a16="http://schemas.microsoft.com/office/drawing/2014/main" id="{7BF8ECF0-8D03-4F32-A8DC-82F113685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51" name="Gráfico 50" descr="Círculos com linhas com preenchimento sólido">
              <a:extLst>
                <a:ext uri="{FF2B5EF4-FFF2-40B4-BE49-F238E27FC236}">
                  <a16:creationId xmlns:a16="http://schemas.microsoft.com/office/drawing/2014/main" id="{A07AD833-B694-4050-B3E5-054D4BB0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pic>
        <p:nvPicPr>
          <p:cNvPr id="58" name="Imagem 57">
            <a:extLst>
              <a:ext uri="{FF2B5EF4-FFF2-40B4-BE49-F238E27FC236}">
                <a16:creationId xmlns:a16="http://schemas.microsoft.com/office/drawing/2014/main" id="{63261859-0237-41F6-9C89-B8C208BCD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7"/>
          <a:stretch/>
        </p:blipFill>
        <p:spPr>
          <a:xfrm>
            <a:off x="4953476" y="2107892"/>
            <a:ext cx="6832059" cy="3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5" name="MarioVideo">
            <a:hlinkClick r:id="" action="ppaction://media"/>
            <a:extLst>
              <a:ext uri="{FF2B5EF4-FFF2-40B4-BE49-F238E27FC236}">
                <a16:creationId xmlns:a16="http://schemas.microsoft.com/office/drawing/2014/main" id="{69C56091-9B30-4E89-B1A7-F5D42ECB314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1514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804335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Desenvolvimento</a:t>
            </a:r>
            <a:r>
              <a:rPr lang="en-US" sz="2800" dirty="0"/>
              <a:t> do Leaderboard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2662DA-D373-4466-B42E-E3D3C54D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76" y="4689508"/>
            <a:ext cx="10874060" cy="228705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b="1" cap="all" spc="200" dirty="0" err="1">
                <a:latin typeface="+mj-lt"/>
              </a:rPr>
              <a:t>Em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uma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etapa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subsequente</a:t>
            </a:r>
            <a:r>
              <a:rPr lang="en-US" sz="1300" cap="all" spc="200" dirty="0">
                <a:latin typeface="+mj-lt"/>
              </a:rPr>
              <a:t>, as informações da base de dados (</a:t>
            </a:r>
            <a:r>
              <a:rPr lang="en-US" sz="1300" cap="all" spc="200" dirty="0" err="1">
                <a:latin typeface="+mj-lt"/>
              </a:rPr>
              <a:t>photo_ID</a:t>
            </a:r>
            <a:r>
              <a:rPr lang="en-US" sz="1300" cap="all" spc="200" dirty="0">
                <a:latin typeface="+mj-lt"/>
              </a:rPr>
              <a:t> e score) </a:t>
            </a:r>
            <a:r>
              <a:rPr lang="en-US" sz="1300" cap="all" spc="200" dirty="0" err="1">
                <a:latin typeface="+mj-lt"/>
              </a:rPr>
              <a:t>serão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extraídas</a:t>
            </a:r>
            <a:endParaRPr lang="en-US" sz="1300" cap="all" spc="200" dirty="0"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cap="all" spc="200" dirty="0" err="1">
                <a:latin typeface="+mj-lt"/>
              </a:rPr>
              <a:t>Apresentamos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os</a:t>
            </a:r>
            <a:r>
              <a:rPr lang="en-US" sz="1300" cap="all" spc="200" dirty="0">
                <a:latin typeface="+mj-lt"/>
              </a:rPr>
              <a:t> 8 </a:t>
            </a:r>
            <a:r>
              <a:rPr lang="en-US" sz="1300" cap="all" spc="200" dirty="0" err="1">
                <a:latin typeface="+mj-lt"/>
              </a:rPr>
              <a:t>melhores</a:t>
            </a:r>
            <a:r>
              <a:rPr lang="en-US" sz="1300" cap="all" spc="200" dirty="0">
                <a:latin typeface="+mj-lt"/>
              </a:rPr>
              <a:t> scores e as </a:t>
            </a:r>
            <a:r>
              <a:rPr lang="en-US" sz="1300" cap="all" spc="200" dirty="0" err="1">
                <a:latin typeface="+mj-lt"/>
              </a:rPr>
              <a:t>respectivas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fotos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Se o </a:t>
            </a:r>
            <a:r>
              <a:rPr lang="en-US" sz="1300" cap="all" spc="200" dirty="0" err="1">
                <a:latin typeface="+mj-lt"/>
              </a:rPr>
              <a:t>usuário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tiver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gravado</a:t>
            </a:r>
            <a:r>
              <a:rPr lang="en-US" sz="1300" cap="all" spc="200" dirty="0">
                <a:latin typeface="+mj-lt"/>
              </a:rPr>
              <a:t> a </a:t>
            </a:r>
            <a:r>
              <a:rPr lang="en-US" sz="1300" cap="all" spc="200" dirty="0" err="1">
                <a:latin typeface="+mj-lt"/>
              </a:rPr>
              <a:t>sua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, </a:t>
            </a:r>
            <a:r>
              <a:rPr lang="en-US" sz="1300" cap="all" spc="200" dirty="0" err="1">
                <a:latin typeface="+mj-lt"/>
              </a:rPr>
              <a:t>uma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genérica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será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utilizada</a:t>
            </a:r>
            <a:r>
              <a:rPr lang="en-US" sz="1300" cap="all" spc="200" dirty="0">
                <a:latin typeface="+mj-lt"/>
              </a:rPr>
              <a:t>.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3A2EA104-9C09-4A3C-A989-5173F5C6F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/>
          <a:stretch/>
        </p:blipFill>
        <p:spPr bwMode="auto">
          <a:xfrm>
            <a:off x="4238970" y="166078"/>
            <a:ext cx="7792116" cy="43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88F67FAB-92E2-4095-BBB0-406BFD80F9AD}"/>
              </a:ext>
            </a:extLst>
          </p:cNvPr>
          <p:cNvSpPr txBox="1">
            <a:spLocks/>
          </p:cNvSpPr>
          <p:nvPr/>
        </p:nvSpPr>
        <p:spPr>
          <a:xfrm>
            <a:off x="754777" y="2646690"/>
            <a:ext cx="3205049" cy="2322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300" b="1" cap="all" spc="200" dirty="0">
                <a:latin typeface="+mj-lt"/>
              </a:rPr>
              <a:t>No </a:t>
            </a:r>
            <a:r>
              <a:rPr lang="en-US" sz="1300" b="1" cap="all" spc="200" dirty="0" err="1">
                <a:latin typeface="+mj-lt"/>
              </a:rPr>
              <a:t>fim</a:t>
            </a:r>
            <a:r>
              <a:rPr lang="en-US" sz="1300" b="1" cap="all" spc="200" dirty="0">
                <a:latin typeface="+mj-lt"/>
              </a:rPr>
              <a:t> do </a:t>
            </a:r>
            <a:r>
              <a:rPr lang="en-US" sz="1300" b="1" cap="all" spc="200" dirty="0" err="1">
                <a:latin typeface="+mj-lt"/>
              </a:rPr>
              <a:t>jogo</a:t>
            </a:r>
            <a:r>
              <a:rPr lang="en-US" sz="1300" b="1" cap="all" spc="200" dirty="0">
                <a:latin typeface="+mj-lt"/>
              </a:rPr>
              <a:t>: </a:t>
            </a:r>
            <a:r>
              <a:rPr lang="en-US" sz="1300" cap="all" spc="200" dirty="0">
                <a:latin typeface="+mj-lt"/>
              </a:rPr>
              <a:t>O </a:t>
            </a:r>
            <a:r>
              <a:rPr lang="en-US" sz="1300" cap="all" spc="200" dirty="0" err="1">
                <a:latin typeface="+mj-lt"/>
              </a:rPr>
              <a:t>rosto</a:t>
            </a:r>
            <a:r>
              <a:rPr lang="en-US" sz="1300" cap="all" spc="200" dirty="0">
                <a:latin typeface="+mj-lt"/>
              </a:rPr>
              <a:t> do </a:t>
            </a:r>
            <a:r>
              <a:rPr lang="en-US" sz="1300" cap="all" spc="200" dirty="0" err="1">
                <a:latin typeface="+mj-lt"/>
              </a:rPr>
              <a:t>jogador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detectado</a:t>
            </a:r>
            <a:r>
              <a:rPr lang="en-US" sz="1300" cap="all" spc="200" dirty="0">
                <a:latin typeface="+mj-lt"/>
              </a:rPr>
              <a:t>. Essa </a:t>
            </a:r>
            <a:r>
              <a:rPr lang="en-US" sz="1300" cap="all" spc="200" dirty="0" err="1">
                <a:latin typeface="+mj-lt"/>
              </a:rPr>
              <a:t>parte</a:t>
            </a:r>
            <a:r>
              <a:rPr lang="en-US" sz="1300" cap="all" spc="200" dirty="0">
                <a:latin typeface="+mj-lt"/>
              </a:rPr>
              <a:t> da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recortada</a:t>
            </a:r>
            <a:r>
              <a:rPr lang="en-US" sz="1300" cap="all" spc="200" dirty="0">
                <a:latin typeface="+mj-lt"/>
              </a:rPr>
              <a:t> e </a:t>
            </a:r>
            <a:r>
              <a:rPr lang="en-US" sz="1300" cap="all" spc="200" dirty="0" err="1">
                <a:latin typeface="+mj-lt"/>
              </a:rPr>
              <a:t>gravada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as informações da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 e o score </a:t>
            </a:r>
            <a:r>
              <a:rPr lang="en-US" sz="1300" cap="all" spc="200" dirty="0" err="1">
                <a:latin typeface="+mj-lt"/>
              </a:rPr>
              <a:t>são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salvas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na</a:t>
            </a:r>
            <a:r>
              <a:rPr lang="en-US" sz="1300" cap="all" spc="200" dirty="0">
                <a:latin typeface="+mj-lt"/>
              </a:rPr>
              <a:t> base de dados (SQLite)</a:t>
            </a:r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183</Words>
  <Application>Microsoft Office PowerPoint</Application>
  <PresentationFormat>Ecrã Panorâmico</PresentationFormat>
  <Paragraphs>32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Amasis MT Pro Black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Controles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8</cp:revision>
  <dcterms:created xsi:type="dcterms:W3CDTF">2022-03-20T16:59:03Z</dcterms:created>
  <dcterms:modified xsi:type="dcterms:W3CDTF">2022-03-21T23:10:11Z</dcterms:modified>
</cp:coreProperties>
</file>